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7" d="100"/>
          <a:sy n="147" d="100"/>
        </p:scale>
        <p:origin x="-48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2790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724db226_2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724db226_2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b724db226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b724db226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b724db226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b724db226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b724db226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b724db226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b724db226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b724db226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b724db226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b724db226_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org.u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mi.org.ua/monitorin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org.ua/d/manipulator-gam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3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>
                <a:solidFill>
                  <a:srgbClr val="0B5394"/>
                </a:solidFill>
              </a:rPr>
              <a:t>Тема: </a:t>
            </a:r>
            <a:r>
              <a:rPr lang="uk" b="1" dirty="0">
                <a:solidFill>
                  <a:srgbClr val="0B5394"/>
                </a:solidFill>
              </a:rPr>
              <a:t>Маніпулятивні техніки та прийоми в інтернет-ЗМІ</a:t>
            </a:r>
            <a:endParaRPr b="1" dirty="0">
              <a:solidFill>
                <a:srgbClr val="0B5394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67100"/>
            <a:ext cx="85206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1113800"/>
            <a:ext cx="8520600" cy="184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</a:pPr>
            <a:r>
              <a:rPr lang="uk" sz="3600" b="1" dirty="0">
                <a:solidFill>
                  <a:srgbClr val="0B5394"/>
                </a:solidFill>
              </a:rPr>
              <a:t>“Маніпулятор”. </a:t>
            </a:r>
            <a:endParaRPr sz="3600" b="1" dirty="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 b="1" dirty="0">
                <a:solidFill>
                  <a:srgbClr val="0B5394"/>
                </a:solidFill>
              </a:rPr>
              <a:t>Навчальна гра для журналістів. </a:t>
            </a:r>
            <a:endParaRPr sz="3600" b="1" dirty="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 dirty="0">
                <a:solidFill>
                  <a:srgbClr val="0B5394"/>
                </a:solidFill>
              </a:rPr>
              <a:t>(проект Texty.org та ІМІ) </a:t>
            </a:r>
            <a:r>
              <a:rPr lang="uk" sz="3600" dirty="0" smtClean="0">
                <a:solidFill>
                  <a:srgbClr val="0B5394"/>
                </a:solidFill>
              </a:rPr>
              <a:t/>
            </a:r>
            <a:br>
              <a:rPr lang="uk" sz="3600" dirty="0" smtClean="0">
                <a:solidFill>
                  <a:srgbClr val="0B5394"/>
                </a:solidFill>
              </a:rPr>
            </a:br>
            <a:endParaRPr sz="3600" dirty="0">
              <a:solidFill>
                <a:srgbClr val="0B5394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uk" sz="1600" dirty="0"/>
              <a:t>Інтерактивна онлайн-гра дає уявлення про основні маніпулятивні техніки та прийоми, властиві українським інформаційним інтернет-медіа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B5394"/>
                </a:solidFill>
              </a:rPr>
              <a:t>Інформація про розробників:</a:t>
            </a:r>
            <a:r>
              <a:rPr lang="uk"/>
              <a:t> 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 smtClean="0"/>
              <a:t>1</a:t>
            </a:r>
            <a:r>
              <a:rPr lang="uk" dirty="0"/>
              <a:t>) </a:t>
            </a:r>
            <a:r>
              <a:rPr lang="uk" sz="1600" dirty="0"/>
              <a:t>TEXTY.org.ua («Тексти» ) - українське незалежне суспільно-політичне та аналітичне інтернет-видання, що поєднує класичну журналістику та журналістику даних. Створене у Києві у 2010 році журналістами Анатолієм Бондаренком та Романом Кульчинським. Видання вважається засновником напрямку журналістики даних в Україні. “Видання фінансується завдяки грантам від донорських організацій, а також краудфандингу. З огляду на принципове бажання зберегти неупередженість в подачі інформації пошук і залучення стратегічного інвестора не проводяться”.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uk" sz="1600" u="sng" dirty="0">
                <a:solidFill>
                  <a:schemeClr val="hlink"/>
                </a:solidFill>
                <a:hlinkClick r:id="rId3"/>
              </a:rPr>
              <a:t>http://texty.org.ua/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>
                <a:solidFill>
                  <a:srgbClr val="0B5394"/>
                </a:solidFill>
              </a:rPr>
              <a:t>Інформація про розробників: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600"/>
              <a:t>2) Інститут масової інформації (</a:t>
            </a:r>
            <a:r>
              <a:rPr lang="uk" sz="1600" i="1"/>
              <a:t>ІМІ</a:t>
            </a:r>
            <a:r>
              <a:rPr lang="uk" sz="1600"/>
              <a:t>) — українська громадська організація, журналістський аналітичний центр. Діяльність інституту полягає у захисті свободи слова, сприяння розвиткові української журналістики, дослідження громадської думки та інших явищ, пов'язаних з формуванням масової свідомості. Інститут масової інформації було засновано в жовтні 1995 року українськими та іноземними журналістами. Член Міжнародної організації з захисту свободи слова (IFEX). “ІMI фінансується з недержавних фондів та внесків громадян на основі прозорості, добровільності та порядності. ІMI не підтримує жодну політичну силу, комерційну компанію чи державну інституцію та діє виключно в інтересах громадянського суспільства України і, зокрема, відповідальних журналістів”.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600" u="sng">
                <a:solidFill>
                  <a:schemeClr val="hlink"/>
                </a:solidFill>
                <a:hlinkClick r:id="rId3"/>
              </a:rPr>
              <a:t>https://imi.org.ua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>
                <a:solidFill>
                  <a:srgbClr val="0B5394"/>
                </a:solidFill>
              </a:rPr>
              <a:t>Інформація про розробників: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2094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uk" dirty="0" smtClean="0"/>
              <a:t>Звісно, ці розробники не є  абсолютно ідеологічно нейтральними у своїй аналітиці, проте порівняно з іншими, в українському контексті, дотримуються журналіських стандартів і фокусуються на них.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>
                <a:solidFill>
                  <a:srgbClr val="0B5394"/>
                </a:solidFill>
              </a:rPr>
              <a:t>Завдання </a:t>
            </a:r>
            <a:r>
              <a:rPr lang="uk" dirty="0" smtClean="0">
                <a:solidFill>
                  <a:srgbClr val="0B5394"/>
                </a:solidFill>
              </a:rPr>
              <a:t>: </a:t>
            </a:r>
            <a:endParaRPr dirty="0">
              <a:solidFill>
                <a:srgbClr val="0B5394"/>
              </a:solidFill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600"/>
              <a:buAutoNum type="arabicParenR"/>
            </a:pPr>
            <a:r>
              <a:rPr lang="uk" sz="1600" dirty="0">
                <a:solidFill>
                  <a:srgbClr val="0B5394"/>
                </a:solidFill>
              </a:rPr>
              <a:t>Пройти гру 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uk" sz="1600" dirty="0"/>
              <a:t>гортаючи всі варіанти;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uk" sz="1600" dirty="0"/>
              <a:t>читаючи підказки “консультанта” </a:t>
            </a:r>
            <a:endParaRPr sz="16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uk" sz="1600" dirty="0"/>
              <a:t>(це також і освоєння теоретичного матеріалу)</a:t>
            </a:r>
            <a:endParaRPr sz="1600" dirty="0"/>
          </a:p>
          <a:p>
            <a:pPr marL="127000" lvl="0" indent="0" algn="l" rtl="0">
              <a:spcBef>
                <a:spcPts val="1600"/>
              </a:spcBef>
              <a:spcAft>
                <a:spcPts val="0"/>
              </a:spcAft>
              <a:buClr>
                <a:srgbClr val="0B5394"/>
              </a:buClr>
              <a:buSzPts val="1600"/>
              <a:buNone/>
            </a:pPr>
            <a:r>
              <a:rPr lang="uk" sz="1600" dirty="0" smtClean="0">
                <a:solidFill>
                  <a:srgbClr val="0B5394"/>
                </a:solidFill>
              </a:rPr>
              <a:t>2) Надіслати </a:t>
            </a:r>
            <a:r>
              <a:rPr lang="uk" sz="1600" dirty="0">
                <a:solidFill>
                  <a:srgbClr val="0B5394"/>
                </a:solidFill>
              </a:rPr>
              <a:t>скріншот результату гри (буде окремим завданням) - це додаткова оцінка </a:t>
            </a:r>
            <a:r>
              <a:rPr lang="uk" sz="1600" b="1" dirty="0" smtClean="0">
                <a:solidFill>
                  <a:srgbClr val="0B5394"/>
                </a:solidFill>
              </a:rPr>
              <a:t>5 балів</a:t>
            </a:r>
            <a:endParaRPr sz="1600" b="1" dirty="0">
              <a:solidFill>
                <a:srgbClr val="0B5394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b="1" dirty="0">
              <a:solidFill>
                <a:srgbClr val="0B5394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0B5394"/>
                </a:solidFill>
              </a:rPr>
              <a:t>Посилання на гру: 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uk" sz="2400" u="sng" dirty="0">
                <a:solidFill>
                  <a:schemeClr val="hlink"/>
                </a:solidFill>
                <a:hlinkClick r:id="rId3"/>
              </a:rPr>
              <a:t>http://texty.org.ua/d/manipulator-game/</a:t>
            </a:r>
            <a:endParaRPr sz="2400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319</Words>
  <Application>Microsoft Office PowerPoint</Application>
  <PresentationFormat>Экран (16:9)</PresentationFormat>
  <Paragraphs>23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Simple Light</vt:lpstr>
      <vt:lpstr>Тема: Маніпулятивні техніки та прийоми в інтернет-ЗМІ</vt:lpstr>
      <vt:lpstr>“Маніпулятор”.  Навчальна гра для журналістів.  (проект Texty.org та ІМІ)  </vt:lpstr>
      <vt:lpstr>Інформація про розробників: </vt:lpstr>
      <vt:lpstr>Інформація про розробників:</vt:lpstr>
      <vt:lpstr>Інформація про розробників:</vt:lpstr>
      <vt:lpstr>Завдання : </vt:lpstr>
      <vt:lpstr>Посилання на гру: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Маніпулятивні техніки та прийоми в інтернет-ЗМІ</dc:title>
  <dc:creator>oneve_000</dc:creator>
  <cp:lastModifiedBy>oneveller@gmail.com</cp:lastModifiedBy>
  <cp:revision>2</cp:revision>
  <dcterms:modified xsi:type="dcterms:W3CDTF">2020-12-04T11:33:27Z</dcterms:modified>
</cp:coreProperties>
</file>