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F94C-05C1-422A-B94A-2BB2848B2C7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37D3-8BD5-48F8-A18E-20647DB6D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F94C-05C1-422A-B94A-2BB2848B2C7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37D3-8BD5-48F8-A18E-20647DB6D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F94C-05C1-422A-B94A-2BB2848B2C7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37D3-8BD5-48F8-A18E-20647DB6D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F94C-05C1-422A-B94A-2BB2848B2C7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37D3-8BD5-48F8-A18E-20647DB6D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F94C-05C1-422A-B94A-2BB2848B2C7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37D3-8BD5-48F8-A18E-20647DB6D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F94C-05C1-422A-B94A-2BB2848B2C7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37D3-8BD5-48F8-A18E-20647DB6D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F94C-05C1-422A-B94A-2BB2848B2C7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37D3-8BD5-48F8-A18E-20647DB6D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F94C-05C1-422A-B94A-2BB2848B2C7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37D3-8BD5-48F8-A18E-20647DB6D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F94C-05C1-422A-B94A-2BB2848B2C7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37D3-8BD5-48F8-A18E-20647DB6D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F94C-05C1-422A-B94A-2BB2848B2C7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37D3-8BD5-48F8-A18E-20647DB6D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F94C-05C1-422A-B94A-2BB2848B2C7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4437D3-8BD5-48F8-A18E-20647DB6DA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A2F94C-05C1-422A-B94A-2BB2848B2C7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4437D3-8BD5-48F8-A18E-20647DB6DAD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789040"/>
            <a:ext cx="7854696" cy="217354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err="1" smtClean="0">
                <a:solidFill>
                  <a:schemeClr val="tx2"/>
                </a:solidFill>
              </a:rPr>
              <a:t>Соц</a:t>
            </a:r>
            <a:r>
              <a:rPr lang="uk-UA" sz="2800" b="1" dirty="0" err="1" smtClean="0">
                <a:solidFill>
                  <a:schemeClr val="tx2"/>
                </a:solidFill>
              </a:rPr>
              <a:t>іологічний</a:t>
            </a:r>
            <a:r>
              <a:rPr lang="uk-UA" sz="2800" b="1" dirty="0" smtClean="0">
                <a:solidFill>
                  <a:schemeClr val="tx2"/>
                </a:solidFill>
              </a:rPr>
              <a:t> аналіз </a:t>
            </a:r>
          </a:p>
          <a:p>
            <a:r>
              <a:rPr lang="uk-UA" sz="2800" b="1" dirty="0" smtClean="0">
                <a:solidFill>
                  <a:schemeClr val="tx2"/>
                </a:solidFill>
              </a:rPr>
              <a:t>українського суспільства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uk-UA" b="1" dirty="0" smtClean="0">
                <a:solidFill>
                  <a:schemeClr val="tx2"/>
                </a:solidFill>
              </a:rPr>
              <a:t>Курс-практикум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Викладач: </a:t>
            </a:r>
            <a:r>
              <a:rPr lang="uk-UA" dirty="0" err="1" smtClean="0">
                <a:solidFill>
                  <a:schemeClr val="tx2"/>
                </a:solidFill>
              </a:rPr>
              <a:t>Кутирьова</a:t>
            </a:r>
            <a:r>
              <a:rPr lang="uk-UA" dirty="0" smtClean="0">
                <a:solidFill>
                  <a:schemeClr val="tx2"/>
                </a:solidFill>
              </a:rPr>
              <a:t> Віра Ігорівна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Рисунок 4" descr="http://russiancouncil.ru/common/upload/uacivilsoc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88640"/>
            <a:ext cx="48958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usirf.ru/data/tmp/w361h238_n6262_img_main_18019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72816"/>
            <a:ext cx="34385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go2.imgsmail.ru/imgpreview?key=ca85ae2b43a96f2&amp;mb=imgdb_preview_137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32656"/>
            <a:ext cx="2333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276" y="576608"/>
            <a:ext cx="8229600" cy="1484239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tx2"/>
                </a:solidFill>
              </a:rPr>
              <a:t>У результаті вивчення даного курсу студент повинен </a:t>
            </a:r>
            <a:r>
              <a:rPr lang="uk-UA" sz="3600" b="1" dirty="0" smtClean="0">
                <a:solidFill>
                  <a:schemeClr val="tx2"/>
                </a:solidFill>
              </a:rPr>
              <a:t>знати</a:t>
            </a:r>
            <a:r>
              <a:rPr lang="uk-UA" sz="3600" dirty="0" smtClean="0">
                <a:solidFill>
                  <a:schemeClr val="tx2"/>
                </a:solidFill>
              </a:rPr>
              <a:t>: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dirty="0" smtClean="0"/>
              <a:t>загальні </a:t>
            </a:r>
            <a:r>
              <a:rPr lang="uk-UA" dirty="0"/>
              <a:t>принципи соціологічного аналізу українського суспільства в цілому, </a:t>
            </a:r>
            <a:r>
              <a:rPr lang="uk-UA" dirty="0" smtClean="0"/>
              <a:t>його </a:t>
            </a:r>
            <a:r>
              <a:rPr lang="uk-UA" dirty="0"/>
              <a:t>окремих соціальних груп, спільнот;</a:t>
            </a:r>
            <a:endParaRPr lang="ru-RU" dirty="0"/>
          </a:p>
          <a:p>
            <a:pPr lvl="0"/>
            <a:r>
              <a:rPr lang="uk-UA" dirty="0" smtClean="0"/>
              <a:t>основні </a:t>
            </a:r>
            <a:r>
              <a:rPr lang="uk-UA" dirty="0"/>
              <a:t>методологічні підходи до аналізу закономірностей та тенденцій </a:t>
            </a:r>
            <a:r>
              <a:rPr lang="uk-UA" dirty="0" smtClean="0"/>
              <a:t>розвитку </a:t>
            </a:r>
            <a:r>
              <a:rPr lang="uk-UA" dirty="0"/>
              <a:t>українського суспільства; </a:t>
            </a:r>
            <a:endParaRPr lang="ru-RU" dirty="0"/>
          </a:p>
          <a:p>
            <a:pPr lvl="0"/>
            <a:r>
              <a:rPr lang="uk-UA" dirty="0"/>
              <a:t>основних суб’єктів соціологічного аналізу українського суспільства, включаючи як окремі персоналії, так і цілі дослідницькі центри та інститути;</a:t>
            </a:r>
            <a:endParaRPr lang="ru-RU" dirty="0"/>
          </a:p>
          <a:p>
            <a:pPr lvl="0"/>
            <a:r>
              <a:rPr lang="uk-UA" dirty="0"/>
              <a:t>можливості застосування різних методів збору та обробки соціологічних даних для аналізу українського суспільства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правила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 smtClean="0"/>
              <a:t>звітів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/>
              <a:t>та процедуру </a:t>
            </a:r>
            <a:r>
              <a:rPr lang="ru-RU" dirty="0" err="1"/>
              <a:t>здачі</a:t>
            </a:r>
            <a:r>
              <a:rPr lang="ru-RU" dirty="0"/>
              <a:t> </a:t>
            </a:r>
            <a:r>
              <a:rPr lang="ru-RU" dirty="0" err="1"/>
              <a:t>звіту</a:t>
            </a:r>
            <a:r>
              <a:rPr lang="ru-RU" dirty="0"/>
              <a:t> </a:t>
            </a:r>
            <a:r>
              <a:rPr lang="ru-RU" dirty="0" err="1"/>
              <a:t>замовнику</a:t>
            </a:r>
            <a:r>
              <a:rPr lang="uk-UA" dirty="0"/>
              <a:t>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2"/>
                </a:solidFill>
              </a:rPr>
              <a:t>Вміти: 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/>
              <a:t>аналізувати соціальну структуру українського суспільства, різні сфери його життєдіяльності; </a:t>
            </a:r>
            <a:endParaRPr lang="ru-RU" dirty="0"/>
          </a:p>
          <a:p>
            <a:pPr lvl="0"/>
            <a:r>
              <a:rPr lang="uk-UA" dirty="0"/>
              <a:t>аналізувати та оцінювати соціальні явища і процеси, що відбуваються в українському суспільстві, за допомогою категоріально-понятійного апарату соціології, в контексті конкретних теоретико-методологічних підходів;</a:t>
            </a:r>
            <a:endParaRPr lang="ru-RU" dirty="0"/>
          </a:p>
          <a:p>
            <a:pPr lvl="0"/>
            <a:r>
              <a:rPr lang="uk-UA" dirty="0"/>
              <a:t> здійснювати критичний аналіз теоретико-методологічних підходів до вивчення українського суспільства;</a:t>
            </a:r>
            <a:endParaRPr lang="ru-RU" dirty="0"/>
          </a:p>
          <a:p>
            <a:pPr lvl="0"/>
            <a:r>
              <a:rPr lang="uk-UA" dirty="0"/>
              <a:t>проводити соціологічне </a:t>
            </a:r>
            <a:r>
              <a:rPr lang="uk-UA" dirty="0" smtClean="0"/>
              <a:t>дослідження</a:t>
            </a:r>
            <a:r>
              <a:rPr lang="ru-RU" dirty="0" smtClean="0"/>
              <a:t>,</a:t>
            </a:r>
            <a:r>
              <a:rPr lang="uk-UA" dirty="0" smtClean="0"/>
              <a:t> </a:t>
            </a:r>
            <a:r>
              <a:rPr lang="uk-UA" dirty="0"/>
              <a:t>починаючи з етапу створення творчого колективу, розробки програми дослідження до написання наукового звіту  та його презентації;</a:t>
            </a:r>
            <a:endParaRPr lang="ru-RU" dirty="0"/>
          </a:p>
          <a:p>
            <a:pPr lvl="0"/>
            <a:r>
              <a:rPr lang="uk-UA" dirty="0"/>
              <a:t>проводити первинний та вторинний аналіз результатів соціологічних досліджень;</a:t>
            </a:r>
            <a:endParaRPr lang="ru-RU" dirty="0"/>
          </a:p>
          <a:p>
            <a:pPr lvl="0"/>
            <a:r>
              <a:rPr lang="uk-UA" dirty="0"/>
              <a:t>обґрунтовувати власну теоретико-методологічну позицію у контексті вивчення актуальних  проблем українського суспільства.      </a:t>
            </a:r>
            <a:endParaRPr lang="ru-RU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Теми для вивчення в рамках теоретичної частини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sz="2900" dirty="0"/>
              <a:t>Тема 1. Українське суспільство як об’єкт соціологічного аналізу: спадщина радянської соціології та перспективи розвитку </a:t>
            </a:r>
            <a:r>
              <a:rPr lang="en-US" sz="2900" dirty="0"/>
              <a:t>c</a:t>
            </a:r>
            <a:r>
              <a:rPr lang="uk-UA" sz="2900" dirty="0" err="1"/>
              <a:t>учасної</a:t>
            </a:r>
            <a:r>
              <a:rPr lang="uk-UA" sz="2900" dirty="0"/>
              <a:t> української соціології.</a:t>
            </a:r>
            <a:endParaRPr lang="ru-RU" sz="2900" dirty="0"/>
          </a:p>
          <a:p>
            <a:r>
              <a:rPr lang="uk-UA" sz="2900" dirty="0"/>
              <a:t>Тема 2. Україна як суб’єкт соціологічного міжнародного дослідницького співтовариства.</a:t>
            </a:r>
            <a:endParaRPr lang="ru-RU" sz="2900" dirty="0"/>
          </a:p>
          <a:p>
            <a:r>
              <a:rPr lang="uk-UA" sz="2900" dirty="0"/>
              <a:t>Тема 3. Українське суспільство у теоріях трансформації. </a:t>
            </a:r>
            <a:endParaRPr lang="ru-RU" sz="2900" dirty="0"/>
          </a:p>
          <a:p>
            <a:r>
              <a:rPr lang="uk-UA" sz="2900" dirty="0"/>
              <a:t>Тема 4. Українське суспільство як суспільство ризику: соціологічні інтерпретації.</a:t>
            </a:r>
            <a:endParaRPr lang="ru-RU" sz="2900" dirty="0"/>
          </a:p>
          <a:p>
            <a:r>
              <a:rPr lang="uk-UA" sz="2900" dirty="0"/>
              <a:t>Тема 5.  Україна у теоріях інформаційного суспільства.</a:t>
            </a:r>
            <a:endParaRPr lang="ru-RU" sz="2900" dirty="0"/>
          </a:p>
          <a:p>
            <a:r>
              <a:rPr lang="uk-UA" sz="2900" dirty="0"/>
              <a:t>Тема 6. Українське суспільство крізь призму  теорій стратифікації. </a:t>
            </a:r>
            <a:endParaRPr lang="ru-RU" sz="2900" dirty="0"/>
          </a:p>
          <a:p>
            <a:r>
              <a:rPr lang="uk-UA" sz="2900" dirty="0"/>
              <a:t>Тема 7. Якість життя як оцінка стану українського суспільства.</a:t>
            </a:r>
            <a:endParaRPr lang="ru-RU" sz="2900" dirty="0"/>
          </a:p>
          <a:p>
            <a:r>
              <a:rPr lang="uk-UA" sz="2900" dirty="0"/>
              <a:t>Тема 8. Українське суспільство як </a:t>
            </a:r>
            <a:r>
              <a:rPr lang="uk-UA" sz="2900" dirty="0" err="1"/>
              <a:t>поліетнічне</a:t>
            </a:r>
            <a:r>
              <a:rPr lang="uk-UA" sz="2900" dirty="0"/>
              <a:t> суспільство: аналіз процесів </a:t>
            </a:r>
            <a:r>
              <a:rPr lang="uk-UA" sz="2900" dirty="0" err="1"/>
              <a:t>етнізації</a:t>
            </a:r>
            <a:r>
              <a:rPr lang="uk-UA" sz="2900" dirty="0"/>
              <a:t> та міжетнічних стосунків. </a:t>
            </a:r>
            <a:endParaRPr lang="ru-RU" sz="2900" dirty="0"/>
          </a:p>
          <a:p>
            <a:r>
              <a:rPr lang="uk-UA" sz="2900" dirty="0"/>
              <a:t>Тема 9. Політичні орієнтації українського населення: системно-ціннісний ракурс аналізу. </a:t>
            </a:r>
            <a:endParaRPr lang="ru-RU" sz="2900" dirty="0"/>
          </a:p>
          <a:p>
            <a:r>
              <a:rPr lang="uk-UA" sz="2900" dirty="0"/>
              <a:t>Тема 10. Українське суспільство як суспільство споживання.</a:t>
            </a:r>
            <a:endParaRPr lang="ru-RU" sz="2900" dirty="0"/>
          </a:p>
          <a:p>
            <a:r>
              <a:rPr lang="uk-UA" sz="2900" dirty="0"/>
              <a:t>Тема 11. Ціннісні  зміни в контексті українського суспільства.</a:t>
            </a:r>
            <a:endParaRPr lang="ru-RU" sz="2900" dirty="0"/>
          </a:p>
          <a:p>
            <a:r>
              <a:rPr lang="uk-UA" sz="2900" dirty="0"/>
              <a:t>Тема 12.Українське суспільство у стані війни</a:t>
            </a:r>
            <a:endParaRPr lang="ru-RU" sz="29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Теми для засвоєння в рамках практичної частини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Орг</a:t>
            </a:r>
            <a:r>
              <a:rPr lang="uk-UA" dirty="0" err="1" smtClean="0"/>
              <a:t>анізація</a:t>
            </a:r>
            <a:r>
              <a:rPr lang="uk-UA" dirty="0" smtClean="0"/>
              <a:t> дослідницької групи</a:t>
            </a:r>
          </a:p>
          <a:p>
            <a:r>
              <a:rPr lang="uk-UA" dirty="0" smtClean="0"/>
              <a:t>Розробка програми й пакету ділових документів для проведення соціологічного дослідження</a:t>
            </a:r>
          </a:p>
          <a:p>
            <a:r>
              <a:rPr lang="uk-UA" dirty="0" smtClean="0"/>
              <a:t>Вимоги до літературного огляду</a:t>
            </a:r>
          </a:p>
          <a:p>
            <a:r>
              <a:rPr lang="uk-UA" dirty="0" smtClean="0"/>
              <a:t>Гіпотези дослідження</a:t>
            </a:r>
          </a:p>
          <a:p>
            <a:r>
              <a:rPr lang="uk-UA" dirty="0" smtClean="0"/>
              <a:t>Оформлення інструментарію</a:t>
            </a:r>
          </a:p>
          <a:p>
            <a:r>
              <a:rPr lang="uk-UA" dirty="0" smtClean="0"/>
              <a:t>Практичні аспекти планування і організації вибірки</a:t>
            </a:r>
          </a:p>
          <a:p>
            <a:r>
              <a:rPr lang="uk-UA" dirty="0" smtClean="0"/>
              <a:t>Підготовка звіту</a:t>
            </a:r>
          </a:p>
          <a:p>
            <a:r>
              <a:rPr lang="uk-UA" dirty="0" smtClean="0"/>
              <a:t>Представлення результатів дослідження замовнику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Основні семестрові контрольні завдання (60 балів)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Творча робота </a:t>
            </a:r>
            <a:r>
              <a:rPr lang="uk-UA" dirty="0" err="1" smtClean="0"/>
              <a:t>“</a:t>
            </a:r>
            <a:r>
              <a:rPr lang="uk-UA" dirty="0" err="1"/>
              <a:t>Перспективи</a:t>
            </a:r>
            <a:r>
              <a:rPr lang="uk-UA" dirty="0"/>
              <a:t> України у соціологічних прогнозах: теоретичний та практичний </a:t>
            </a:r>
            <a:r>
              <a:rPr lang="uk-UA" dirty="0" err="1"/>
              <a:t>виміри</a:t>
            </a:r>
            <a:r>
              <a:rPr lang="uk-UA" dirty="0" err="1" smtClean="0"/>
              <a:t>”</a:t>
            </a:r>
            <a:r>
              <a:rPr lang="uk-UA" dirty="0" smtClean="0"/>
              <a:t> (10 балів); </a:t>
            </a:r>
          </a:p>
          <a:p>
            <a:r>
              <a:rPr lang="uk-UA" dirty="0" smtClean="0"/>
              <a:t>Розгорнута рецензія на наукову статтю (5);</a:t>
            </a:r>
          </a:p>
          <a:p>
            <a:r>
              <a:rPr lang="uk-UA" dirty="0" smtClean="0"/>
              <a:t>Контрольна робота (5);</a:t>
            </a:r>
          </a:p>
          <a:p>
            <a:r>
              <a:rPr lang="uk-UA" dirty="0" smtClean="0"/>
              <a:t>Курсова робота (20)</a:t>
            </a:r>
          </a:p>
          <a:p>
            <a:pPr>
              <a:buNone/>
            </a:pPr>
            <a:r>
              <a:rPr lang="uk-UA" dirty="0" smtClean="0"/>
              <a:t>+ Робота на семінарах (20)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Екзаменаційна робота (40 балів)</a:t>
            </a:r>
            <a:br>
              <a:rPr lang="uk-UA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en-US" dirty="0" smtClean="0"/>
              <a:t>2 </a:t>
            </a:r>
            <a:r>
              <a:rPr lang="uk-UA" dirty="0" smtClean="0"/>
              <a:t>в</a:t>
            </a:r>
            <a:r>
              <a:rPr lang="uk-UA" dirty="0" smtClean="0"/>
              <a:t>ідкритих </a:t>
            </a:r>
            <a:r>
              <a:rPr lang="uk-UA" dirty="0" smtClean="0"/>
              <a:t>питання з лекційного курсу </a:t>
            </a:r>
            <a:r>
              <a:rPr lang="uk-UA" dirty="0" smtClean="0"/>
              <a:t>(по 10</a:t>
            </a:r>
            <a:r>
              <a:rPr lang="uk-UA" dirty="0" smtClean="0"/>
              <a:t>)</a:t>
            </a:r>
          </a:p>
          <a:p>
            <a:r>
              <a:rPr lang="uk-UA" dirty="0" smtClean="0"/>
              <a:t>п</a:t>
            </a:r>
            <a:r>
              <a:rPr lang="uk-UA" dirty="0" smtClean="0"/>
              <a:t>рактичне </a:t>
            </a:r>
            <a:r>
              <a:rPr lang="uk-UA" dirty="0" smtClean="0"/>
              <a:t>завдання (розробка фрагментів соціологічного дослідження) </a:t>
            </a:r>
            <a:r>
              <a:rPr lang="uk-UA" dirty="0" smtClean="0"/>
              <a:t>(20</a:t>
            </a:r>
            <a:r>
              <a:rPr lang="uk-UA" dirty="0" smtClean="0"/>
              <a:t>)</a:t>
            </a:r>
          </a:p>
          <a:p>
            <a:endParaRPr lang="ru-RU" dirty="0"/>
          </a:p>
        </p:txBody>
      </p:sp>
      <p:pic>
        <p:nvPicPr>
          <p:cNvPr id="4098" name="Picture 2" descr="http://forum.vgd.ru/file.php?a=preview&amp;fid=154423&amp;key=20079292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005064"/>
            <a:ext cx="2376264" cy="1677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pp.vk.me/c425520/v425520563/24d9/TuxMuwq5fB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Форми роботи на семінарах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/>
              <a:t>Доповіді (огляд рекомендованої літератури; обґрунтування нового напрямку дослідження)</a:t>
            </a:r>
          </a:p>
          <a:p>
            <a:r>
              <a:rPr lang="uk-UA" sz="2800" dirty="0" smtClean="0"/>
              <a:t>Презентації (курсової роботи; результатів соціологічних досліджень; соціологічних джерел за тематикою курсу; діяльності соціологічного центру або підрозділу)</a:t>
            </a:r>
          </a:p>
          <a:p>
            <a:r>
              <a:rPr lang="uk-UA" sz="2800" dirty="0" smtClean="0"/>
              <a:t>Розробка нових форм роботи (</a:t>
            </a:r>
            <a:r>
              <a:rPr lang="uk-UA" sz="2800" dirty="0" err="1" smtClean="0"/>
              <a:t>квести</a:t>
            </a:r>
            <a:r>
              <a:rPr lang="uk-UA" sz="2800" dirty="0" smtClean="0"/>
              <a:t>, ігри, тести);</a:t>
            </a:r>
          </a:p>
          <a:p>
            <a:r>
              <a:rPr lang="uk-UA" sz="2800" dirty="0" smtClean="0"/>
              <a:t>Робота творчих груп з організації і проведення соціологічного дослідження</a:t>
            </a:r>
            <a:endParaRPr lang="uk-UA" sz="2800" dirty="0"/>
          </a:p>
          <a:p>
            <a:endParaRPr lang="uk-UA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i="1" dirty="0" smtClean="0">
                <a:solidFill>
                  <a:schemeClr val="tx2"/>
                </a:solidFill>
                <a:latin typeface="Century" pitchFamily="18" charset="0"/>
              </a:rPr>
              <a:t>Натхнення !</a:t>
            </a:r>
            <a:endParaRPr lang="ru-RU" i="1" dirty="0">
              <a:solidFill>
                <a:schemeClr val="tx2"/>
              </a:solidFill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i="1" dirty="0" smtClean="0">
                <a:solidFill>
                  <a:schemeClr val="tx2"/>
                </a:solidFill>
                <a:latin typeface="Century" pitchFamily="18" charset="0"/>
              </a:rPr>
              <a:t>				</a:t>
            </a:r>
            <a:endParaRPr lang="ru-RU" sz="4000" i="1" dirty="0">
              <a:solidFill>
                <a:schemeClr val="tx2"/>
              </a:solidFill>
              <a:latin typeface="Century" pitchFamily="18" charset="0"/>
            </a:endParaRPr>
          </a:p>
        </p:txBody>
      </p:sp>
      <p:pic>
        <p:nvPicPr>
          <p:cNvPr id="4" name="Рисунок 3" descr="http://forum.sadov.com/images/No_Image_Availabl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772816"/>
            <a:ext cx="22860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507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У результаті вивчення даного курсу студент повинен знати:  </vt:lpstr>
      <vt:lpstr>Вміти:  </vt:lpstr>
      <vt:lpstr>Теми для вивчення в рамках теоретичної частини</vt:lpstr>
      <vt:lpstr>Теми для засвоєння в рамках практичної частини</vt:lpstr>
      <vt:lpstr>Основні семестрові контрольні завдання (60 балів)</vt:lpstr>
      <vt:lpstr>Екзаменаційна робота (40 балів) </vt:lpstr>
      <vt:lpstr>Форми роботи на семінарах</vt:lpstr>
      <vt:lpstr>Натхнення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IGOR</dc:creator>
  <cp:lastModifiedBy>VERA IGOR</cp:lastModifiedBy>
  <cp:revision>14</cp:revision>
  <dcterms:created xsi:type="dcterms:W3CDTF">2017-02-12T07:37:23Z</dcterms:created>
  <dcterms:modified xsi:type="dcterms:W3CDTF">2018-03-19T11:39:48Z</dcterms:modified>
</cp:coreProperties>
</file>